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3" r:id="rId16"/>
    <p:sldId id="274" r:id="rId17"/>
    <p:sldId id="276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7" r:id="rId38"/>
    <p:sldId id="29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4" d="100"/>
          <a:sy n="74" d="100"/>
        </p:scale>
        <p:origin x="10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9T03:44:12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10045 7170 16 0,'0'0'23'0,"140"1"27"16,-62-45 0-16,13-21 0 16,8-16-11-16,11-18-32 15,0-13-7-15,-16-13-47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19T03:59:46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24973 6997 247 0,'0'0'28'15,"0"0"8"-15,0 0 41 16,0 0-24-16,0 0-20 16,0 0-27-16,0 0 12 15,0 0-1-15,0-3 4 0,0 3-3 16,0 0-11-16,0 0-7 15,0 0 0-15,-10 0-56 16,-1 10-41-16,-5 9-54 16,4-2-24-16</inkml:trace>
  <inkml:trace contextRef="#ctx0" brushRef="#br0" timeOffset="139.45">24893 7178 91 0,'0'0'41'16,"0"0"12"-16,0 0-32 0,0 0-21 16,0 0 0-1,0 0-15-15,-35 90-51 0</inkml:trace>
  <inkml:trace contextRef="#ctx0" brushRef="#br0" timeOffset="351.16">24720 7565 122 0,'0'0'240'15,"0"0"-193"-15,0 0 30 16,0 0 4-16,0 0-44 16,0 0-28-16,0 11-5 0,0-8-4 15,0 0-10 1,0 0-8-16,-3 2-56 0,-3 1-33 15,-6 6-43-15,-6 5-108 16</inkml:trace>
  <inkml:trace contextRef="#ctx0" brushRef="#br0" timeOffset="560.73">24578 7795 129 0,'0'0'59'15,"0"0"-24"-15,0 0-3 16,0 0-24-16,-87 75-4 16,77-66-4-16,7-5-15 0,3-2-53 15,0-1-28-15,0 2 53 16,0-2 33-16,0 4 9 16,-4 3-14-16,-7 3 10 15,-4 0 4-15</inkml:trace>
  <inkml:trace contextRef="#ctx0" brushRef="#br0" timeOffset="817.37">24220 8254 105 0,'0'0'30'0,"0"0"-23"16,0 0-7-16,-45 81 0 15,41-67-55-15,2-5-22 16</inkml:trace>
  <inkml:trace contextRef="#ctx0" brushRef="#br0" timeOffset="988.02">24169 8373 6 0,'0'0'63'16,"0"0"28"-16,0 0 13 0,0 0 3 16,0 0-5-16,0 0-15 15,0 2 1-15,0-2-28 16,0 0-20-16,0 0-20 16,0 1-7-16,0 4-7 15,0-1 2-15,0 3-8 16,0 3-3-16,0-2-13 15,5 1-76-15,13-6-65 16,4-1-47-16,5-2-77 16</inkml:trace>
  <inkml:trace contextRef="#ctx0" brushRef="#br0" timeOffset="1430.2">24326 8457 225 0,'0'0'87'0,"0"0"10"0,0 0 13 15,0 0 10-15,0 0-38 16,0 0-31-16,44 11-7 15,-21-6-7-15,1 1-9 16,3-2-18-16,0 2-5 16,1-5 2-16,3-1-7 15,2 0-12-15,12 0-51 16,4-9-105-16,8-8 10 16,1 0-5-16,-8 3 8 15,-17 6 155-15,-16 5 1 16,-13 3 72-16,-4 0 64 15,0 0 40-15,0 0-53 16,0 0-40-16,3 0 0 0,-2 0-37 16,1 0-22-16,0-2-13 15,1 1-12-15,7-3 0 16,12-1-37-16,16-7-29 16,14-4-55-16,11-5-65 15,-2 1 29-15,-6 4 50 16,-15 8 88-16,-16 4 19 15,-12 4 50-15,-9 0 42 16,-1 0 6-16,-2 0 13 16,0 0-11-16,0 0-20 15,1 0-20-15,6-2-45 16,5-3-6-16,9-4-8 0,7-5-1 16,11-3-65-1,6-4-219-15</inkml:trace>
  <inkml:trace contextRef="#ctx0" brushRef="#br0" timeOffset="1760.52">25761 8151 723 0,'0'0'80'16,"0"0"-70"-16,0 0 55 16,0 0-31-16,0 0-34 15,0 0 0-15,113-56-12 16,-61 39-8-16,2-3-10 0,-6 5 9 15,-10 3 18 1,-11 3 2-16,-13 5 2 0,-10 4 4 16,-4 0 26-16,0 0 22 15,0 0-10-15,0-3 18 16,3 3-5-16,0 0-18 16,4 0-23-16,1-2-3 15,4-2-8-15,7 1 0 16,2-3 4-16,-3 2-8 15,-5 2 0-15,-3 0-1 16,-3-1-6-16,8-4 2 16,5 0-54-16,6 2-99 15,-6 4-236-15</inkml:trace>
  <inkml:trace contextRef="#ctx0" brushRef="#br0" timeOffset="1843.41">26257 8011 463 0,'0'0'387'0,"0"0"-387"15,0-75-504-15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FA2A9-724F-44C0-89CB-BDC19F817E9E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12E7C-2E08-4CF4-B4A0-CED064AED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62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</a:t>
            </a:r>
            <a:r>
              <a:rPr lang="en-US" dirty="0" err="1"/>
              <a:t>nasion</a:t>
            </a:r>
            <a:r>
              <a:rPr lang="en-US" dirty="0"/>
              <a:t> or linked mastoids (average of the two mastoids).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12E7C-2E08-4CF4-B4A0-CED064AEDD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6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instance, </a:t>
            </a:r>
            <a:r>
              <a:rPr lang="en-US" dirty="0" err="1"/>
              <a:t>nasion</a:t>
            </a:r>
            <a:r>
              <a:rPr lang="en-US" dirty="0"/>
              <a:t> or linked mastoids (average of the two mastoids). An additional notch filter is typically used to remove “line noise” caused by the electrical power supply.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12E7C-2E08-4CF4-B4A0-CED064AEDD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66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12E7C-2E08-4CF4-B4A0-CED064AEDD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8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6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85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3373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87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3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83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42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6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2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9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31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8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4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8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0FE7A81-BC16-412E-B700-DFEECF496570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8E8378-4D42-4987-8F80-BF08C54BB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019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customXml" Target="../ink/ink1.xml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5983" y="3847614"/>
            <a:ext cx="9440034" cy="1017059"/>
          </a:xfrm>
        </p:spPr>
        <p:txBody>
          <a:bodyPr>
            <a:normAutofit/>
          </a:bodyPr>
          <a:lstStyle/>
          <a:p>
            <a:r>
              <a:rPr lang="en-US" sz="4800" dirty="0"/>
              <a:t>Brain Signal Acquisition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524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Course S2022</a:t>
            </a:r>
          </a:p>
          <a:p>
            <a:r>
              <a:rPr lang="en-US" dirty="0"/>
              <a:t>Faculty: Dr Annushree Bablani</a:t>
            </a:r>
          </a:p>
        </p:txBody>
      </p:sp>
      <p:pic>
        <p:nvPicPr>
          <p:cNvPr id="7" name="Graphic 6" descr="Brain">
            <a:extLst>
              <a:ext uri="{FF2B5EF4-FFF2-40B4-BE49-F238E27FC236}">
                <a16:creationId xmlns:a16="http://schemas.microsoft.com/office/drawing/2014/main" id="{40BCD98D-AFB3-4F53-BC91-C8DC6440E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3378" y="1064806"/>
            <a:ext cx="2782808" cy="2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74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Multielectrode Arrays:</a:t>
            </a:r>
          </a:p>
          <a:p>
            <a:r>
              <a:rPr lang="en-US" dirty="0"/>
              <a:t>To record from larger numbers of neurons, microelectrodes can be arranged in a </a:t>
            </a:r>
            <a:r>
              <a:rPr lang="en-US" dirty="0">
                <a:solidFill>
                  <a:srgbClr val="FF0000"/>
                </a:solidFill>
              </a:rPr>
              <a:t>grid-like structure </a:t>
            </a:r>
            <a:r>
              <a:rPr lang="en-US" dirty="0"/>
              <a:t>to form a </a:t>
            </a:r>
            <a:r>
              <a:rPr lang="en-US" dirty="0">
                <a:solidFill>
                  <a:srgbClr val="FF0000"/>
                </a:solidFill>
              </a:rPr>
              <a:t>multielectrode array </a:t>
            </a:r>
            <a:r>
              <a:rPr lang="en-US" dirty="0"/>
              <a:t>of </a:t>
            </a:r>
            <a:r>
              <a:rPr lang="en-US" i="1" dirty="0"/>
              <a:t>m </a:t>
            </a:r>
            <a:r>
              <a:rPr lang="en-US" dirty="0"/>
              <a:t>× </a:t>
            </a:r>
            <a:r>
              <a:rPr lang="en-US" i="1" dirty="0"/>
              <a:t>n </a:t>
            </a:r>
            <a:r>
              <a:rPr lang="en-US" dirty="0"/>
              <a:t>electrodes.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76" y="3595084"/>
            <a:ext cx="4261067" cy="27480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482" y="5942568"/>
            <a:ext cx="1166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</a:rPr>
              <a:t>1.0 mm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2964" y="6488668"/>
            <a:ext cx="403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ormata-Regular"/>
              </a:rPr>
              <a:t>(adapted from Hochberg et al., 2006).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92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Approaches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most common types of implantable arrays are </a:t>
            </a:r>
            <a:r>
              <a:rPr lang="en-US" dirty="0" err="1"/>
              <a:t>microwire</a:t>
            </a:r>
            <a:r>
              <a:rPr lang="en-US" dirty="0"/>
              <a:t>, silicon-based, and flexible microelectrode arrays</a:t>
            </a:r>
          </a:p>
          <a:p>
            <a:r>
              <a:rPr lang="en-US" dirty="0">
                <a:latin typeface="MinionPro-Regular"/>
              </a:rPr>
              <a:t>Increased </a:t>
            </a:r>
            <a:r>
              <a:rPr lang="en-US" dirty="0">
                <a:solidFill>
                  <a:srgbClr val="FF0000"/>
                </a:solidFill>
                <a:latin typeface="MinionPro-Regular"/>
              </a:rPr>
              <a:t>spatial resolution</a:t>
            </a:r>
          </a:p>
          <a:p>
            <a:r>
              <a:rPr lang="en-US" dirty="0">
                <a:latin typeface="MinionPro-Regular"/>
              </a:rPr>
              <a:t>The ability to record simultaneously from several dozens of neurons </a:t>
            </a:r>
          </a:p>
          <a:p>
            <a:r>
              <a:rPr lang="en-US" dirty="0">
                <a:latin typeface="MinionPro-Regular"/>
              </a:rPr>
              <a:t>Opens the door to extracting complex types of information such as position or velocity signals that could be useful for controlling prosthetic devices.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37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Invasive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/>
              <a:t>Electrocorticography</a:t>
            </a:r>
            <a:r>
              <a:rPr lang="en-US" b="1" u="sng" dirty="0"/>
              <a:t> (ECoG):</a:t>
            </a:r>
          </a:p>
          <a:p>
            <a:r>
              <a:rPr lang="en-US" i="1" dirty="0"/>
              <a:t>Electrocorticography </a:t>
            </a:r>
            <a:r>
              <a:rPr lang="en-US" dirty="0"/>
              <a:t>(ECoG) is a technique for recording brain signals that involves </a:t>
            </a:r>
            <a:r>
              <a:rPr lang="en-US" dirty="0">
                <a:solidFill>
                  <a:srgbClr val="FF0000"/>
                </a:solidFill>
              </a:rPr>
              <a:t>placing electrodes on the surface of the brain</a:t>
            </a:r>
            <a:r>
              <a:rPr lang="en-US" dirty="0"/>
              <a:t>. </a:t>
            </a:r>
          </a:p>
          <a:p>
            <a:r>
              <a:rPr lang="en-US" dirty="0"/>
              <a:t>The procedure requires making a surgical incision into the skull to implant the electrodes on the brain surface</a:t>
            </a:r>
          </a:p>
        </p:txBody>
      </p:sp>
    </p:spTree>
    <p:extLst>
      <p:ext uri="{BB962C8B-B14F-4D97-AF65-F5344CB8AC3E}">
        <p14:creationId xmlns:p14="http://schemas.microsoft.com/office/powerpoint/2010/main" val="2655658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Invasive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ECoG electrodes can record the electrical fluctuations caused by the </a:t>
            </a:r>
            <a:r>
              <a:rPr lang="en-US" dirty="0">
                <a:solidFill>
                  <a:srgbClr val="FF0000"/>
                </a:solidFill>
              </a:rPr>
              <a:t>coherent activity of large populations of neurons </a:t>
            </a:r>
            <a:r>
              <a:rPr lang="en-US" dirty="0"/>
              <a:t>(several tens of thousands).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Safer</a:t>
            </a:r>
            <a:r>
              <a:rPr lang="en-US" dirty="0"/>
              <a:t> than arrays implanted inside the brain.</a:t>
            </a:r>
          </a:p>
          <a:p>
            <a:endParaRPr lang="en-US" dirty="0"/>
          </a:p>
          <a:p>
            <a:r>
              <a:rPr lang="en-US" dirty="0"/>
              <a:t>ECoG electrodes may also be </a:t>
            </a:r>
            <a:r>
              <a:rPr lang="en-US" dirty="0">
                <a:solidFill>
                  <a:srgbClr val="FF0000"/>
                </a:solidFill>
              </a:rPr>
              <a:t>less likely to wear out </a:t>
            </a:r>
            <a:r>
              <a:rPr lang="en-US" dirty="0"/>
              <a:t>compared to brain penetrating electrodes</a:t>
            </a:r>
          </a:p>
          <a:p>
            <a:endParaRPr lang="en-US" dirty="0"/>
          </a:p>
          <a:p>
            <a:r>
              <a:rPr lang="en-US" dirty="0"/>
              <a:t>ECoG offers greater </a:t>
            </a:r>
            <a:r>
              <a:rPr lang="en-US" dirty="0">
                <a:solidFill>
                  <a:srgbClr val="FF0000"/>
                </a:solidFill>
              </a:rPr>
              <a:t>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265565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189" y="333440"/>
            <a:ext cx="7120525" cy="57811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75714" y="5807631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ormata-Regular"/>
              </a:rPr>
              <a:t>(from (Miller et al., 2007).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4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Invasive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/>
              <a:t>MicroECoG</a:t>
            </a:r>
            <a:r>
              <a:rPr lang="en-US" b="1" u="sng" dirty="0"/>
              <a:t>:</a:t>
            </a:r>
          </a:p>
          <a:p>
            <a:r>
              <a:rPr lang="en-US" dirty="0"/>
              <a:t>One disadvantage of ECoG, is the relatively large size of ECoG electrodes</a:t>
            </a:r>
          </a:p>
          <a:p>
            <a:r>
              <a:rPr lang="en-US" dirty="0"/>
              <a:t>These microelectrodes are only a fraction of a millimeter in diameter and spaced only 2–3 mm apart in a grid</a:t>
            </a:r>
          </a:p>
          <a:p>
            <a:r>
              <a:rPr lang="en-US" dirty="0"/>
              <a:t>Allows detection of neural activity at a much finer resolution than traditional ECoG. </a:t>
            </a:r>
          </a:p>
          <a:p>
            <a:r>
              <a:rPr lang="en-US" dirty="0"/>
              <a:t>Decoding fine movements, such as the movements of individual fingers, or even speech, without actually penetrating the brain.</a:t>
            </a:r>
          </a:p>
        </p:txBody>
      </p:sp>
    </p:spTree>
    <p:extLst>
      <p:ext uri="{BB962C8B-B14F-4D97-AF65-F5344CB8AC3E}">
        <p14:creationId xmlns:p14="http://schemas.microsoft.com/office/powerpoint/2010/main" val="9546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Invasive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Optical Recording: Voltage-Sensitive Dyes and Two-Photon Calcium Imaging:</a:t>
            </a:r>
          </a:p>
          <a:p>
            <a:r>
              <a:rPr lang="en-US" dirty="0">
                <a:solidFill>
                  <a:srgbClr val="FF0000"/>
                </a:solidFill>
              </a:rPr>
              <a:t>Voltage-sensitive dyes </a:t>
            </a:r>
          </a:p>
          <a:p>
            <a:r>
              <a:rPr lang="en-US" dirty="0"/>
              <a:t>Neurons are stained with a voltage-sensitive dye</a:t>
            </a:r>
          </a:p>
          <a:p>
            <a:r>
              <a:rPr lang="en-US" dirty="0"/>
              <a:t>Dye responds to changes in membrane potential by changing its absorption and/or fluorescence</a:t>
            </a:r>
            <a:endParaRPr lang="en-US" b="1" u="sng" dirty="0"/>
          </a:p>
          <a:p>
            <a:r>
              <a:rPr lang="en-US" dirty="0"/>
              <a:t>Recorded optical signals correspond to </a:t>
            </a:r>
            <a:r>
              <a:rPr lang="en-US" dirty="0">
                <a:solidFill>
                  <a:srgbClr val="FF0000"/>
                </a:solidFill>
              </a:rPr>
              <a:t>summed responses</a:t>
            </a:r>
            <a:r>
              <a:rPr lang="en-US" dirty="0"/>
              <a:t> from several </a:t>
            </a:r>
            <a:r>
              <a:rPr lang="en-US" dirty="0">
                <a:solidFill>
                  <a:srgbClr val="FF0000"/>
                </a:solidFill>
              </a:rPr>
              <a:t>simultaneously active neurons</a:t>
            </a:r>
            <a:r>
              <a:rPr lang="en-US" dirty="0"/>
              <a:t>.</a:t>
            </a:r>
          </a:p>
          <a:p>
            <a:r>
              <a:rPr lang="en-US" dirty="0"/>
              <a:t>Useful for imaging macroscopic features of the brain such as feature maps in the cortex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88749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140" y="348590"/>
            <a:ext cx="7970293" cy="61400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1817" y="6488668"/>
            <a:ext cx="8325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ormata-Regular"/>
              </a:rPr>
              <a:t>(image: </a:t>
            </a:r>
            <a:r>
              <a:rPr lang="en-US" dirty="0" err="1">
                <a:latin typeface="Formata-Regular"/>
              </a:rPr>
              <a:t>Scholarpedia</a:t>
            </a:r>
            <a:r>
              <a:rPr lang="en-US" dirty="0">
                <a:latin typeface="Formata-Regular"/>
              </a:rPr>
              <a:t> http://www.scholarpedia.org/article/Voltage-sensitive_dye).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89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Invasive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Two-photon calcium imaging</a:t>
            </a:r>
          </a:p>
          <a:p>
            <a:r>
              <a:rPr lang="en-US" dirty="0"/>
              <a:t>Based on the fact that electrical activity in neurons is typically associated with changes in calcium concentration.</a:t>
            </a:r>
          </a:p>
          <a:p>
            <a:r>
              <a:rPr lang="en-US" dirty="0"/>
              <a:t>Photon calcium imaging involves: </a:t>
            </a:r>
          </a:p>
          <a:p>
            <a:pPr marL="457200" lvl="1" indent="0">
              <a:buNone/>
            </a:pPr>
            <a:r>
              <a:rPr lang="en-US" dirty="0"/>
              <a:t>(1) using pressure ejection to load neurons with fluorescent calcium-indicator dyes </a:t>
            </a:r>
          </a:p>
          <a:p>
            <a:pPr marL="457200" lvl="1" indent="0">
              <a:buNone/>
            </a:pPr>
            <a:r>
              <a:rPr lang="en-US" dirty="0"/>
              <a:t>(2) monitoring changes in calcium fluorescence during neural activity using two-photon microscopy.</a:t>
            </a:r>
          </a:p>
        </p:txBody>
      </p:sp>
    </p:spTree>
    <p:extLst>
      <p:ext uri="{BB962C8B-B14F-4D97-AF65-F5344CB8AC3E}">
        <p14:creationId xmlns:p14="http://schemas.microsoft.com/office/powerpoint/2010/main" val="88749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2646" y="5827594"/>
            <a:ext cx="4330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latin typeface="Formata-Regular"/>
              </a:rPr>
              <a:t>Image from Kherlopian et al., 2008).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3134CA-F500-4FA4-8251-D2AEEE823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110" y="561109"/>
            <a:ext cx="9779029" cy="5266485"/>
          </a:xfrm>
        </p:spPr>
      </p:pic>
    </p:spTree>
    <p:extLst>
      <p:ext uri="{BB962C8B-B14F-4D97-AF65-F5344CB8AC3E}">
        <p14:creationId xmlns:p14="http://schemas.microsoft.com/office/powerpoint/2010/main" val="39229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brain communicates using spikes-- produced when the neuron receives enough input current from other neurons via synaptic connections.</a:t>
            </a:r>
          </a:p>
          <a:p>
            <a:endParaRPr lang="en-US" dirty="0"/>
          </a:p>
          <a:p>
            <a:r>
              <a:rPr lang="en-US" dirty="0"/>
              <a:t>Recording brain activity are based on detecting changes in electrical potentials in neurons </a:t>
            </a:r>
          </a:p>
          <a:p>
            <a:pPr lvl="1"/>
            <a:r>
              <a:rPr lang="en-US" dirty="0"/>
              <a:t>invasive techniques based on implanting electrodes</a:t>
            </a:r>
          </a:p>
          <a:p>
            <a:pPr lvl="1"/>
            <a:endParaRPr lang="en-US" dirty="0"/>
          </a:p>
          <a:p>
            <a:r>
              <a:rPr lang="en-US" dirty="0"/>
              <a:t>Or on detecting changes in large populations of neurons</a:t>
            </a:r>
          </a:p>
          <a:p>
            <a:pPr lvl="1"/>
            <a:r>
              <a:rPr lang="en-US" dirty="0"/>
              <a:t> noninvasive techniques such as electroencephalography or EEG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9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Electroencephalography (EEG)</a:t>
            </a:r>
          </a:p>
          <a:p>
            <a:r>
              <a:rPr lang="en-US" dirty="0"/>
              <a:t>EEG signals reflect the summation of postsynaptic potentials from many thousands of neurons that are oriented radially to the scalp.</a:t>
            </a:r>
          </a:p>
          <a:p>
            <a:r>
              <a:rPr lang="en-US" dirty="0"/>
              <a:t>EEG predominantly captures electrical activity in the cerebral cortex, whose columnar arrangement of neurons and proximity to the skull favor recording by EEG.</a:t>
            </a:r>
          </a:p>
        </p:txBody>
      </p:sp>
    </p:spTree>
    <p:extLst>
      <p:ext uri="{BB962C8B-B14F-4D97-AF65-F5344CB8AC3E}">
        <p14:creationId xmlns:p14="http://schemas.microsoft.com/office/powerpoint/2010/main" val="2830179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Electroencephalography (EEG)</a:t>
            </a:r>
          </a:p>
          <a:p>
            <a:r>
              <a:rPr lang="en-US" dirty="0">
                <a:solidFill>
                  <a:schemeClr val="tx1"/>
                </a:solidFill>
              </a:rPr>
              <a:t>The spatial resolution is typically poor (in the square centimeter range)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Due to lots of muscles between the source of signal and the electrodes placed on the scalp.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temporal resolution is good (in the milliseconds range)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218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measured signals are in the range of a few tens of microvolts, necessitating the use of powerful amplifiers and signal processing to amplify the signal and filter out noise.</a:t>
            </a:r>
          </a:p>
          <a:p>
            <a:r>
              <a:rPr lang="en-US" dirty="0"/>
              <a:t>Artifacts in the EEG signal</a:t>
            </a:r>
          </a:p>
          <a:p>
            <a:pPr lvl="1"/>
            <a:r>
              <a:rPr lang="en-US" dirty="0"/>
              <a:t>eye movements, eye blinks, eyebrow movements, talking, chewing, and head movements</a:t>
            </a:r>
          </a:p>
        </p:txBody>
      </p:sp>
    </p:spTree>
    <p:extLst>
      <p:ext uri="{BB962C8B-B14F-4D97-AF65-F5344CB8AC3E}">
        <p14:creationId xmlns:p14="http://schemas.microsoft.com/office/powerpoint/2010/main" val="296217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EEG recording involves the subject wearing a cap or a net into which the recording electrodes are placed</a:t>
            </a:r>
          </a:p>
          <a:p>
            <a:r>
              <a:rPr lang="en-US" dirty="0"/>
              <a:t>A conductive gel or paste is injected into the holes of the cap before placing the electrodes.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295" y="3422608"/>
            <a:ext cx="3163410" cy="33002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16705" y="6353542"/>
            <a:ext cx="1951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ormata-Regular"/>
              </a:rPr>
              <a:t>courtesy K. Miller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87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international 10–20 system is a convention used to specify standardized electrode locations on the scalp. </a:t>
            </a:r>
          </a:p>
          <a:p>
            <a:r>
              <a:rPr lang="en-US" dirty="0"/>
              <a:t>C = central, P = parietal, T = temporal, F = frontal, </a:t>
            </a:r>
            <a:r>
              <a:rPr lang="en-US" dirty="0" err="1"/>
              <a:t>Fp</a:t>
            </a:r>
            <a:r>
              <a:rPr lang="en-US" dirty="0"/>
              <a:t> = frontal polar, O = occipital, A = mastoids</a:t>
            </a:r>
          </a:p>
        </p:txBody>
      </p:sp>
    </p:spTree>
    <p:extLst>
      <p:ext uri="{BB962C8B-B14F-4D97-AF65-F5344CB8AC3E}">
        <p14:creationId xmlns:p14="http://schemas.microsoft.com/office/powerpoint/2010/main" val="417615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085" y="651917"/>
            <a:ext cx="9590328" cy="52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4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mastoids reference electrode locations behind each ear (A1 and A2). </a:t>
            </a:r>
          </a:p>
          <a:p>
            <a:r>
              <a:rPr lang="en-US" dirty="0"/>
              <a:t>Other reference electrode locations are </a:t>
            </a:r>
            <a:r>
              <a:rPr lang="en-US" dirty="0" err="1">
                <a:solidFill>
                  <a:srgbClr val="FF0000"/>
                </a:solidFill>
              </a:rPr>
              <a:t>nasion</a:t>
            </a:r>
            <a:r>
              <a:rPr lang="en-US" dirty="0"/>
              <a:t>, at the top of the nose, level with the eyes; and </a:t>
            </a:r>
            <a:r>
              <a:rPr lang="en-US" dirty="0">
                <a:solidFill>
                  <a:srgbClr val="FF0000"/>
                </a:solidFill>
              </a:rPr>
              <a:t>inion</a:t>
            </a:r>
            <a:r>
              <a:rPr lang="en-US" dirty="0"/>
              <a:t>, at the base of the skull on the midline at the back of the head.</a:t>
            </a:r>
          </a:p>
          <a:p>
            <a:r>
              <a:rPr lang="en-US" dirty="0"/>
              <a:t>In a typical setup, each EEG electrode is connected to one input of a differential amplifier, and the other input is connected to a reference electrode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70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amplification of voltage between the active electrode and the reference is typically 1,000–100,000 times. </a:t>
            </a:r>
          </a:p>
          <a:p>
            <a:r>
              <a:rPr lang="en-US" dirty="0"/>
              <a:t>The amplified signal is passed through an filter and then digitized via an A/D (analog to digital) converter. </a:t>
            </a:r>
          </a:p>
          <a:p>
            <a:r>
              <a:rPr lang="en-US" dirty="0"/>
              <a:t>After digitization, the EEG signal may be additionally filtered by a 1–50 Hz bandpass filter. </a:t>
            </a:r>
          </a:p>
          <a:p>
            <a:pPr lvl="1"/>
            <a:r>
              <a:rPr lang="en-US" dirty="0"/>
              <a:t>Excludes noise and movement artifacts in the very low and very high frequency ranges.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22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368" y="724531"/>
            <a:ext cx="3762114" cy="5219069"/>
          </a:xfrm>
        </p:spPr>
        <p:txBody>
          <a:bodyPr anchor="t">
            <a:normAutofit/>
          </a:bodyPr>
          <a:lstStyle/>
          <a:p>
            <a:r>
              <a:rPr lang="en-US" dirty="0"/>
              <a:t>EEG recordings are well-suited to capturing oscillatory brain activity or “brain waves” at a variety of frequencies</a:t>
            </a:r>
          </a:p>
          <a:p>
            <a:pPr lvl="1"/>
            <a:r>
              <a:rPr lang="en-US" sz="2000" dirty="0"/>
              <a:t>Alpha waves (8 to 13 Hz)</a:t>
            </a:r>
          </a:p>
          <a:p>
            <a:pPr lvl="1"/>
            <a:r>
              <a:rPr lang="en-US" sz="2000" dirty="0"/>
              <a:t>Beta waves (13 to 30 Hz)</a:t>
            </a:r>
          </a:p>
          <a:p>
            <a:pPr lvl="1"/>
            <a:r>
              <a:rPr lang="en-US" sz="2000" dirty="0"/>
              <a:t>Delta waves (0.5-4 Hz)</a:t>
            </a:r>
          </a:p>
          <a:p>
            <a:pPr lvl="1"/>
            <a:r>
              <a:rPr lang="en-US" sz="2000" dirty="0"/>
              <a:t>Theta waves (4-8 Hz)</a:t>
            </a:r>
          </a:p>
          <a:p>
            <a:pPr lvl="1"/>
            <a:r>
              <a:rPr lang="en-US" sz="2000" dirty="0"/>
              <a:t>Gamma waves (30-100 Hz or more)</a:t>
            </a:r>
          </a:p>
          <a:p>
            <a:pPr lvl="1"/>
            <a:endParaRPr lang="en-US" sz="2000" dirty="0"/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8530E89-7F5B-42F1-8C24-AB5D1B35E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1" r="-3" b="-3"/>
          <a:stretch/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22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Magnetoencephalography (MEG):</a:t>
            </a:r>
          </a:p>
          <a:p>
            <a:r>
              <a:rPr lang="en-US" dirty="0"/>
              <a:t>Measures </a:t>
            </a:r>
            <a:r>
              <a:rPr lang="en-US" dirty="0">
                <a:solidFill>
                  <a:srgbClr val="FF0000"/>
                </a:solidFill>
              </a:rPr>
              <a:t>magnetic fields </a:t>
            </a:r>
            <a:r>
              <a:rPr lang="en-US" dirty="0"/>
              <a:t>produced by activity of thousands of cortical neurons oriented perpendicular to the cortical surface</a:t>
            </a:r>
          </a:p>
          <a:p>
            <a:r>
              <a:rPr lang="en-US" dirty="0"/>
              <a:t>Magnetic fields not distorted by skull and scalp</a:t>
            </a:r>
          </a:p>
          <a:p>
            <a:r>
              <a:rPr lang="en-US" dirty="0"/>
              <a:t>Better </a:t>
            </a:r>
            <a:r>
              <a:rPr lang="en-US" dirty="0">
                <a:solidFill>
                  <a:srgbClr val="FF0000"/>
                </a:solidFill>
              </a:rPr>
              <a:t>spatial resolution </a:t>
            </a:r>
            <a:r>
              <a:rPr lang="en-US" dirty="0"/>
              <a:t>than EEG</a:t>
            </a:r>
          </a:p>
          <a:p>
            <a:r>
              <a:rPr lang="en-US" dirty="0"/>
              <a:t>Expensive and bulky</a:t>
            </a:r>
          </a:p>
          <a:p>
            <a:r>
              <a:rPr lang="en-US" dirty="0"/>
              <a:t>Magnetically shielded rooms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17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signals from brain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Invasive Approaches: </a:t>
            </a:r>
          </a:p>
          <a:p>
            <a:pPr marL="0" indent="0">
              <a:buNone/>
            </a:pPr>
            <a:endParaRPr lang="en-US" b="1" u="sng" dirty="0"/>
          </a:p>
          <a:p>
            <a:r>
              <a:rPr lang="en-US" dirty="0"/>
              <a:t>Techniques that allow </a:t>
            </a:r>
            <a:r>
              <a:rPr lang="en-US" dirty="0">
                <a:solidFill>
                  <a:srgbClr val="FF0000"/>
                </a:solidFill>
              </a:rPr>
              <a:t>recording from individual neurons </a:t>
            </a:r>
            <a:r>
              <a:rPr lang="en-US" dirty="0"/>
              <a:t>in the brain are typically </a:t>
            </a:r>
            <a:r>
              <a:rPr lang="en-US" dirty="0">
                <a:solidFill>
                  <a:srgbClr val="FF0000"/>
                </a:solidFill>
              </a:rPr>
              <a:t>invasive</a:t>
            </a:r>
            <a:r>
              <a:rPr lang="en-US" b="1" i="1" dirty="0">
                <a:solidFill>
                  <a:srgbClr val="FF0000"/>
                </a:solidFill>
              </a:rPr>
              <a:t>.</a:t>
            </a:r>
          </a:p>
          <a:p>
            <a:endParaRPr lang="en-US" b="1" i="1" dirty="0">
              <a:solidFill>
                <a:srgbClr val="FF0000"/>
              </a:solidFill>
            </a:endParaRPr>
          </a:p>
          <a:p>
            <a:r>
              <a:rPr lang="en-US" dirty="0"/>
              <a:t>They involve some form of surgery, </a:t>
            </a:r>
          </a:p>
          <a:p>
            <a:pPr lvl="1"/>
            <a:r>
              <a:rPr lang="en-US" dirty="0"/>
              <a:t>A part of the skull is removed, an electrode or implant placed in the brain, and the removed part of the skull then replaced.</a:t>
            </a:r>
          </a:p>
          <a:p>
            <a:pPr lvl="1"/>
            <a:endParaRPr lang="en-US" dirty="0"/>
          </a:p>
          <a:p>
            <a:r>
              <a:rPr lang="en-US" dirty="0"/>
              <a:t>A major </a:t>
            </a:r>
            <a:r>
              <a:rPr lang="en-US" dirty="0">
                <a:solidFill>
                  <a:srgbClr val="FF0000"/>
                </a:solidFill>
              </a:rPr>
              <a:t>advantage of invasive </a:t>
            </a:r>
            <a:r>
              <a:rPr lang="en-US" dirty="0"/>
              <a:t>recordings is that they allow recording of action potentials at the </a:t>
            </a:r>
            <a:r>
              <a:rPr lang="en-US" dirty="0">
                <a:solidFill>
                  <a:srgbClr val="FF0000"/>
                </a:solidFill>
              </a:rPr>
              <a:t>millisecond timescale.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3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01002"/>
            <a:ext cx="5394982" cy="3603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794" y="743788"/>
            <a:ext cx="3475743" cy="51899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211669"/>
            <a:ext cx="1135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ormata-Regular"/>
              </a:rPr>
              <a:t>(image A: Wikimedia Commons; </a:t>
            </a:r>
          </a:p>
          <a:p>
            <a:r>
              <a:rPr lang="en-US" dirty="0">
                <a:latin typeface="Formata-Regular"/>
              </a:rPr>
              <a:t>image B: http://dateline.ucdavis.edu/photos_images/dateline_images/040309/DondersMEGOle_W2.jpg).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616200" y="2392200"/>
              <a:ext cx="260280" cy="18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3680" y="2388600"/>
                <a:ext cx="266400" cy="1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686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Functional Magnetic Resonance Imaging (fMRI) :</a:t>
            </a:r>
          </a:p>
          <a:p>
            <a:r>
              <a:rPr lang="en-US" dirty="0"/>
              <a:t>Measures </a:t>
            </a:r>
            <a:r>
              <a:rPr lang="en-US" dirty="0">
                <a:solidFill>
                  <a:srgbClr val="FF0000"/>
                </a:solidFill>
              </a:rPr>
              <a:t>changes in blood flow </a:t>
            </a:r>
            <a:r>
              <a:rPr lang="en-US" dirty="0"/>
              <a:t>due to increased activation of neurons in an area </a:t>
            </a:r>
          </a:p>
          <a:p>
            <a:r>
              <a:rPr lang="en-US" dirty="0"/>
              <a:t>Relies on paramagnetic properties of oxygenated and deoxygenated hemoglobin in the blood </a:t>
            </a:r>
          </a:p>
          <a:p>
            <a:r>
              <a:rPr lang="en-US" dirty="0"/>
              <a:t>Produces images showing </a:t>
            </a:r>
            <a:r>
              <a:rPr lang="en-US" dirty="0">
                <a:solidFill>
                  <a:srgbClr val="FF0000"/>
                </a:solidFill>
              </a:rPr>
              <a:t>blood-oxygenation-level-dependent</a:t>
            </a:r>
            <a:r>
              <a:rPr lang="en-US" dirty="0"/>
              <a:t> signal changes (BOLD) </a:t>
            </a:r>
          </a:p>
        </p:txBody>
      </p:sp>
    </p:spTree>
    <p:extLst>
      <p:ext uri="{BB962C8B-B14F-4D97-AF65-F5344CB8AC3E}">
        <p14:creationId xmlns:p14="http://schemas.microsoft.com/office/powerpoint/2010/main" val="3308133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08" y="327047"/>
            <a:ext cx="5732060" cy="5958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368" y="327047"/>
            <a:ext cx="5988874" cy="2770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674" y="3797148"/>
            <a:ext cx="4714261" cy="14746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06975" y="5970895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KLMROG+TimesNewRomanPSMT"/>
              </a:rPr>
              <a:t>Example fMRI Images (word reading task)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437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Functional Near-Infrared Spectroscopy (</a:t>
            </a:r>
            <a:r>
              <a:rPr lang="en-US" b="1" u="sng" dirty="0" err="1"/>
              <a:t>fNIR</a:t>
            </a:r>
            <a:r>
              <a:rPr lang="en-US" b="1" u="sng" dirty="0"/>
              <a:t>) </a:t>
            </a:r>
          </a:p>
          <a:p>
            <a:r>
              <a:rPr lang="en-US" dirty="0"/>
              <a:t>Measures change in blood oxygenation level caused by increased neural activity in the brain.</a:t>
            </a:r>
          </a:p>
          <a:p>
            <a:r>
              <a:rPr lang="en-US" dirty="0"/>
              <a:t>Based on detecting </a:t>
            </a:r>
            <a:r>
              <a:rPr lang="en-US" dirty="0">
                <a:solidFill>
                  <a:srgbClr val="FF0000"/>
                </a:solidFill>
              </a:rPr>
              <a:t>near-infrared light absorbance </a:t>
            </a:r>
            <a:r>
              <a:rPr lang="en-US" dirty="0"/>
              <a:t>of hemoglobin in the blood with and without oxygen.</a:t>
            </a:r>
          </a:p>
          <a:p>
            <a:r>
              <a:rPr lang="en-US" dirty="0"/>
              <a:t>Maps neural activity using “</a:t>
            </a:r>
            <a:r>
              <a:rPr lang="en-US" i="1" dirty="0" err="1"/>
              <a:t>optodes</a:t>
            </a:r>
            <a:r>
              <a:rPr lang="en-US" i="1" dirty="0"/>
              <a:t>” </a:t>
            </a:r>
            <a:r>
              <a:rPr lang="en-US" dirty="0"/>
              <a:t>(emitters and detectors)</a:t>
            </a:r>
          </a:p>
        </p:txBody>
      </p:sp>
    </p:spTree>
    <p:extLst>
      <p:ext uri="{BB962C8B-B14F-4D97-AF65-F5344CB8AC3E}">
        <p14:creationId xmlns:p14="http://schemas.microsoft.com/office/powerpoint/2010/main" val="3221133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3563"/>
            <a:ext cx="4387889" cy="2931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401" y="2153563"/>
            <a:ext cx="4251035" cy="29311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700840" y="2517840"/>
              <a:ext cx="772200" cy="538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92920" y="2511720"/>
                <a:ext cx="786240" cy="55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2634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Positron Emission Tomography (PET):</a:t>
            </a:r>
          </a:p>
          <a:p>
            <a:r>
              <a:rPr lang="en-US" dirty="0"/>
              <a:t>Measures emissions </a:t>
            </a:r>
            <a:r>
              <a:rPr lang="en-US" dirty="0">
                <a:solidFill>
                  <a:srgbClr val="FF0000"/>
                </a:solidFill>
              </a:rPr>
              <a:t>from radioactively labeled, metabolically active chemicals</a:t>
            </a:r>
            <a:r>
              <a:rPr lang="en-US" dirty="0"/>
              <a:t> that have been injected into the bloodstream for transportation to the brain. </a:t>
            </a:r>
          </a:p>
          <a:p>
            <a:pPr lvl="1"/>
            <a:r>
              <a:rPr lang="en-US" dirty="0"/>
              <a:t>The labeled compound is called a </a:t>
            </a:r>
            <a:r>
              <a:rPr lang="en-US" i="1" dirty="0">
                <a:solidFill>
                  <a:srgbClr val="FF0000"/>
                </a:solidFill>
              </a:rPr>
              <a:t>radiotracer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Sensors in the PET scanner detect the radioactive compound </a:t>
            </a:r>
          </a:p>
          <a:p>
            <a:pPr lvl="1"/>
            <a:r>
              <a:rPr lang="en-US" dirty="0"/>
              <a:t>As a result of metabolic activity caused by brain activity. </a:t>
            </a:r>
          </a:p>
          <a:p>
            <a:r>
              <a:rPr lang="en-US" dirty="0"/>
              <a:t>Generate two-or three-dimensional images indicating the amount of brain activity.</a:t>
            </a:r>
          </a:p>
        </p:txBody>
      </p:sp>
    </p:spTree>
    <p:extLst>
      <p:ext uri="{BB962C8B-B14F-4D97-AF65-F5344CB8AC3E}">
        <p14:creationId xmlns:p14="http://schemas.microsoft.com/office/powerpoint/2010/main" val="4289035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ET scans of the brain for Alzheimer's diseas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633" y="1990464"/>
            <a:ext cx="7272319" cy="350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42632" y="5595583"/>
            <a:ext cx="70274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Helvetica" panose="020B0604020202020204" pitchFamily="34" charset="0"/>
              </a:rPr>
              <a:t>A PET scan can compare a normal brain (left) with one affected by Alzheimer's disease (right). An increase in blue and green colors shows decreased brain metabolic activity due to Alzheimer's disease.</a:t>
            </a:r>
            <a:endParaRPr lang="en-US" dirty="0"/>
          </a:p>
        </p:txBody>
      </p:sp>
      <p:pic>
        <p:nvPicPr>
          <p:cNvPr id="1028" name="Picture 4" descr="When is a PET scan useful? | The St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6613"/>
            <a:ext cx="4742632" cy="31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696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Single-photon emission-computed tomography (</a:t>
            </a:r>
            <a:r>
              <a:rPr lang="en-US" b="1" dirty="0"/>
              <a:t>SPECT</a:t>
            </a:r>
            <a:r>
              <a:rPr lang="en-US" dirty="0"/>
              <a:t>):</a:t>
            </a:r>
          </a:p>
          <a:p>
            <a:r>
              <a:rPr lang="en-US" dirty="0"/>
              <a:t>SPECT is a nuclear medicine technique that uses </a:t>
            </a:r>
            <a:r>
              <a:rPr lang="en-US" dirty="0">
                <a:solidFill>
                  <a:srgbClr val="FF0000"/>
                </a:solidFill>
              </a:rPr>
              <a:t>gamma rays </a:t>
            </a:r>
            <a:r>
              <a:rPr lang="en-US" dirty="0"/>
              <a:t>to study the brain.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radioactive substance</a:t>
            </a:r>
            <a:r>
              <a:rPr lang="en-US" dirty="0"/>
              <a:t> is injected into the patient’s body and is scanned using a SPECT machine.</a:t>
            </a:r>
          </a:p>
          <a:p>
            <a:r>
              <a:rPr lang="en-US" dirty="0"/>
              <a:t>Allows doctors to see </a:t>
            </a:r>
            <a:r>
              <a:rPr lang="en-US" dirty="0">
                <a:solidFill>
                  <a:srgbClr val="FF0000"/>
                </a:solidFill>
              </a:rPr>
              <a:t>how blood flows</a:t>
            </a:r>
            <a:r>
              <a:rPr lang="en-US" dirty="0"/>
              <a:t> into tissues and organs.</a:t>
            </a:r>
          </a:p>
          <a:p>
            <a:pPr lvl="1"/>
            <a:r>
              <a:rPr lang="en-US" dirty="0"/>
              <a:t>Active, inactive, or overactive.</a:t>
            </a:r>
          </a:p>
          <a:p>
            <a:r>
              <a:rPr lang="en-US" dirty="0"/>
              <a:t>Averages the brain activity over a few minutes and generates an image.</a:t>
            </a:r>
          </a:p>
        </p:txBody>
      </p:sp>
    </p:spTree>
    <p:extLst>
      <p:ext uri="{BB962C8B-B14F-4D97-AF65-F5344CB8AC3E}">
        <p14:creationId xmlns:p14="http://schemas.microsoft.com/office/powerpoint/2010/main" val="4095275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Brain Scans~A Lesson to Learn. Single-photon emission computed… | by Hamna  Qasim | Mediu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9746"/>
            <a:ext cx="4919790" cy="353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107" y="2089746"/>
            <a:ext cx="4876237" cy="353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86802" y="6488668"/>
            <a:ext cx="9466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 credit: https://hamnaqasim.medium.com/brain-scans-a-lesson-to-learn-9dfe67abd841</a:t>
            </a:r>
          </a:p>
        </p:txBody>
      </p:sp>
    </p:spTree>
    <p:extLst>
      <p:ext uri="{BB962C8B-B14F-4D97-AF65-F5344CB8AC3E}">
        <p14:creationId xmlns:p14="http://schemas.microsoft.com/office/powerpoint/2010/main" val="343007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Microelectrodes:</a:t>
            </a:r>
          </a:p>
          <a:p>
            <a:r>
              <a:rPr lang="en-US" dirty="0"/>
              <a:t>A </a:t>
            </a:r>
            <a:r>
              <a:rPr lang="en-US" i="1" dirty="0">
                <a:solidFill>
                  <a:srgbClr val="FF0000"/>
                </a:solidFill>
              </a:rPr>
              <a:t>microelectrode</a:t>
            </a:r>
            <a:r>
              <a:rPr lang="en-US" i="1" dirty="0"/>
              <a:t> </a:t>
            </a:r>
            <a:r>
              <a:rPr lang="en-US" dirty="0"/>
              <a:t>is simply a very </a:t>
            </a:r>
            <a:r>
              <a:rPr lang="en-US" dirty="0">
                <a:solidFill>
                  <a:srgbClr val="FF0000"/>
                </a:solidFill>
              </a:rPr>
              <a:t>fine wire </a:t>
            </a:r>
            <a:r>
              <a:rPr lang="en-US" dirty="0"/>
              <a:t>or other </a:t>
            </a:r>
            <a:r>
              <a:rPr lang="en-US" dirty="0">
                <a:solidFill>
                  <a:srgbClr val="FF0000"/>
                </a:solidFill>
              </a:rPr>
              <a:t>electrical conductor</a:t>
            </a:r>
            <a:r>
              <a:rPr lang="en-US" dirty="0"/>
              <a:t> used to make contact with brain tissue.</a:t>
            </a:r>
          </a:p>
          <a:p>
            <a:r>
              <a:rPr lang="en-US" dirty="0"/>
              <a:t>A typical electrode is made of </a:t>
            </a:r>
            <a:r>
              <a:rPr lang="en-US" dirty="0">
                <a:solidFill>
                  <a:srgbClr val="FF0000"/>
                </a:solidFill>
              </a:rPr>
              <a:t>tungsten or platinum- iridium alloy </a:t>
            </a:r>
            <a:r>
              <a:rPr lang="en-US" dirty="0"/>
              <a:t>and is insulated except at the tip, which measures around 1μm in diameter (A neuron’s cell body diameter is in the range of tens of </a:t>
            </a:r>
            <a:r>
              <a:rPr lang="en-US" dirty="0" err="1"/>
              <a:t>μm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786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391560" cy="4068667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Intracellular Recording:</a:t>
            </a:r>
          </a:p>
          <a:p>
            <a:r>
              <a:rPr lang="en-US" sz="2400" dirty="0"/>
              <a:t>Measures the voltage or current </a:t>
            </a:r>
            <a:r>
              <a:rPr lang="en-US" sz="2400" dirty="0">
                <a:solidFill>
                  <a:srgbClr val="FF0000"/>
                </a:solidFill>
              </a:rPr>
              <a:t>across the membrane of the neuron. </a:t>
            </a:r>
          </a:p>
          <a:p>
            <a:r>
              <a:rPr lang="en-US" sz="2400" dirty="0"/>
              <a:t>The most common technique, known as </a:t>
            </a:r>
            <a:r>
              <a:rPr lang="en-US" sz="2400" i="1" dirty="0">
                <a:solidFill>
                  <a:srgbClr val="FF0000"/>
                </a:solidFill>
              </a:rPr>
              <a:t>patch clamp recording.</a:t>
            </a:r>
          </a:p>
          <a:p>
            <a:endParaRPr lang="en-US" sz="2400" i="1" dirty="0"/>
          </a:p>
          <a:p>
            <a:r>
              <a:rPr lang="en-US" sz="2400" dirty="0"/>
              <a:t>Very Delicate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Intracellular recordings are typically performed only on </a:t>
            </a:r>
            <a:r>
              <a:rPr lang="en-US" sz="2400" dirty="0">
                <a:solidFill>
                  <a:srgbClr val="FF0000"/>
                </a:solidFill>
              </a:rPr>
              <a:t>slices of brain tissue</a:t>
            </a:r>
            <a:endParaRPr lang="en-US" sz="24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85F7AC-4C85-4039-9DEF-22EA6A765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355" y="1350862"/>
            <a:ext cx="5121543" cy="278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80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Extracellular Recording:</a:t>
            </a:r>
          </a:p>
          <a:p>
            <a:r>
              <a:rPr lang="en-US" dirty="0"/>
              <a:t>Recording</a:t>
            </a:r>
            <a:r>
              <a:rPr lang="en-US" i="1" dirty="0"/>
              <a:t> </a:t>
            </a:r>
            <a:r>
              <a:rPr lang="en-US" dirty="0"/>
              <a:t>of a </a:t>
            </a:r>
            <a:r>
              <a:rPr lang="en-US" dirty="0">
                <a:solidFill>
                  <a:srgbClr val="FF0000"/>
                </a:solidFill>
              </a:rPr>
              <a:t>single neuron </a:t>
            </a:r>
            <a:r>
              <a:rPr lang="en-US" dirty="0"/>
              <a:t>(or </a:t>
            </a:r>
            <a:r>
              <a:rPr lang="en-US" dirty="0" err="1"/>
              <a:t>single“unit</a:t>
            </a:r>
            <a:r>
              <a:rPr lang="en-US" dirty="0"/>
              <a:t>”): a tungsten or platinum-iridium microelectrode with a tip size of less than 10 microns is inserted into the target brain area.</a:t>
            </a:r>
          </a:p>
          <a:p>
            <a:endParaRPr lang="en-US" dirty="0"/>
          </a:p>
          <a:p>
            <a:r>
              <a:rPr lang="en-US" dirty="0"/>
              <a:t>The magnitude of the recorded signal is usually less than a millivolt and thus requires the use of amplifiers to detect the signal.</a:t>
            </a:r>
          </a:p>
          <a:p>
            <a:endParaRPr lang="en-US" dirty="0"/>
          </a:p>
          <a:p>
            <a:r>
              <a:rPr lang="en-US" dirty="0"/>
              <a:t>The signal from the amplifier is fed to a computer, which performs additional processing such as filtering noise and isolating the spikes (action potentials).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3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Approaches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700" y="1837531"/>
            <a:ext cx="6315075" cy="3848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82935" y="6314495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ormata-Regular"/>
              </a:rPr>
              <a:t>(from Bear et al., 2007).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85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When the neuron produces a spike, </a:t>
            </a:r>
            <a:r>
              <a:rPr lang="en-US" dirty="0">
                <a:solidFill>
                  <a:srgbClr val="FF0000"/>
                </a:solidFill>
              </a:rPr>
              <a:t>positive ions flow away </a:t>
            </a:r>
            <a:r>
              <a:rPr lang="en-US" dirty="0"/>
              <a:t>from the extracellular electrode into the neuron, causing the </a:t>
            </a:r>
            <a:r>
              <a:rPr lang="en-US" dirty="0">
                <a:solidFill>
                  <a:srgbClr val="FF0000"/>
                </a:solidFill>
              </a:rPr>
              <a:t>initial negative deflection</a:t>
            </a:r>
            <a:r>
              <a:rPr lang="en-US" dirty="0"/>
              <a:t> in the display. This is </a:t>
            </a:r>
            <a:r>
              <a:rPr lang="en-US" dirty="0">
                <a:solidFill>
                  <a:srgbClr val="FF0000"/>
                </a:solidFill>
              </a:rPr>
              <a:t>followed by a positive deflection </a:t>
            </a:r>
            <a:r>
              <a:rPr lang="en-US" dirty="0"/>
              <a:t>as the action potential decreases and </a:t>
            </a:r>
            <a:r>
              <a:rPr lang="en-US" dirty="0">
                <a:solidFill>
                  <a:srgbClr val="FF0000"/>
                </a:solidFill>
              </a:rPr>
              <a:t>positive charges flow out </a:t>
            </a:r>
            <a:r>
              <a:rPr lang="en-US" dirty="0"/>
              <a:t>of the neuron toward the extracellular electrode.</a:t>
            </a:r>
          </a:p>
        </p:txBody>
      </p:sp>
    </p:spTree>
    <p:extLst>
      <p:ext uri="{BB962C8B-B14F-4D97-AF65-F5344CB8AC3E}">
        <p14:creationId xmlns:p14="http://schemas.microsoft.com/office/powerpoint/2010/main" val="1852331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Invasive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Tetrodes and Multi-Unit Recording:</a:t>
            </a:r>
          </a:p>
          <a:p>
            <a:r>
              <a:rPr lang="en-US" dirty="0"/>
              <a:t>To record from </a:t>
            </a:r>
            <a:r>
              <a:rPr lang="en-US" dirty="0">
                <a:solidFill>
                  <a:srgbClr val="FF0000"/>
                </a:solidFill>
              </a:rPr>
              <a:t>multiple neurons simultaneously </a:t>
            </a:r>
            <a:r>
              <a:rPr lang="en-US" dirty="0"/>
              <a:t>by using more than one electrode.</a:t>
            </a:r>
          </a:p>
          <a:p>
            <a:r>
              <a:rPr lang="en-US" dirty="0">
                <a:solidFill>
                  <a:srgbClr val="FF0000"/>
                </a:solidFill>
              </a:rPr>
              <a:t>Four wires </a:t>
            </a:r>
            <a:r>
              <a:rPr lang="en-US" dirty="0"/>
              <a:t>are tightly wound together in a bundle.</a:t>
            </a:r>
          </a:p>
        </p:txBody>
      </p:sp>
    </p:spTree>
    <p:extLst>
      <p:ext uri="{BB962C8B-B14F-4D97-AF65-F5344CB8AC3E}">
        <p14:creationId xmlns:p14="http://schemas.microsoft.com/office/powerpoint/2010/main" val="24304745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1679</TotalTime>
  <Words>1742</Words>
  <Application>Microsoft Office PowerPoint</Application>
  <PresentationFormat>Widescreen</PresentationFormat>
  <Paragraphs>168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Calisto MT</vt:lpstr>
      <vt:lpstr>Formata-Regular</vt:lpstr>
      <vt:lpstr>Helvetica</vt:lpstr>
      <vt:lpstr>KLMROG+TimesNewRomanPSMT</vt:lpstr>
      <vt:lpstr>MinionPro-Regular</vt:lpstr>
      <vt:lpstr>Wingdings 2</vt:lpstr>
      <vt:lpstr>Slate</vt:lpstr>
      <vt:lpstr>Brain Signal Acquisition</vt:lpstr>
      <vt:lpstr>Background</vt:lpstr>
      <vt:lpstr>Recording signals from brain</vt:lpstr>
      <vt:lpstr>Invasive Approaches</vt:lpstr>
      <vt:lpstr>Invasive Approaches</vt:lpstr>
      <vt:lpstr>Invasive Approaches</vt:lpstr>
      <vt:lpstr>Invasive Approaches</vt:lpstr>
      <vt:lpstr>Invasive Approaches</vt:lpstr>
      <vt:lpstr>Invasive Approaches</vt:lpstr>
      <vt:lpstr>Invasive Approaches</vt:lpstr>
      <vt:lpstr>Invasive Approaches</vt:lpstr>
      <vt:lpstr>Partially Invasive Approach</vt:lpstr>
      <vt:lpstr>Partially Invasive Approach</vt:lpstr>
      <vt:lpstr>PowerPoint Presentation</vt:lpstr>
      <vt:lpstr>Partially Invasive Approach</vt:lpstr>
      <vt:lpstr>Partially Invasive Approach</vt:lpstr>
      <vt:lpstr>PowerPoint Presentation</vt:lpstr>
      <vt:lpstr>Partially Invasive Approach</vt:lpstr>
      <vt:lpstr>PowerPoint Presentation</vt:lpstr>
      <vt:lpstr>Non Invasive Approaches</vt:lpstr>
      <vt:lpstr>Non Invasive Approaches</vt:lpstr>
      <vt:lpstr>Non Invasive Approaches</vt:lpstr>
      <vt:lpstr>Non Invasive Approaches</vt:lpstr>
      <vt:lpstr>Non Invasive Approaches</vt:lpstr>
      <vt:lpstr>PowerPoint Presentation</vt:lpstr>
      <vt:lpstr>PowerPoint Presentation</vt:lpstr>
      <vt:lpstr>PowerPoint Presentation</vt:lpstr>
      <vt:lpstr>PowerPoint Presentation</vt:lpstr>
      <vt:lpstr>Non Invasive Approaches</vt:lpstr>
      <vt:lpstr>PowerPoint Presentation</vt:lpstr>
      <vt:lpstr>Non Invasive Approaches</vt:lpstr>
      <vt:lpstr>PowerPoint Presentation</vt:lpstr>
      <vt:lpstr>Non Invasive Approaches</vt:lpstr>
      <vt:lpstr>PowerPoint Presentation</vt:lpstr>
      <vt:lpstr>Non Invasive Approaches</vt:lpstr>
      <vt:lpstr>PowerPoint Presentation</vt:lpstr>
      <vt:lpstr>Non Invasive Approaches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Signal Acquisition</dc:title>
  <dc:creator>Payal Kanna</dc:creator>
  <cp:lastModifiedBy>Dr.Annushree Bablani</cp:lastModifiedBy>
  <cp:revision>182</cp:revision>
  <dcterms:created xsi:type="dcterms:W3CDTF">2021-01-14T13:53:20Z</dcterms:created>
  <dcterms:modified xsi:type="dcterms:W3CDTF">2022-01-28T08:31:54Z</dcterms:modified>
</cp:coreProperties>
</file>